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7" r:id="rId3"/>
    <p:sldId id="258" r:id="rId4"/>
    <p:sldId id="263" r:id="rId5"/>
    <p:sldId id="266" r:id="rId6"/>
    <p:sldId id="267" r:id="rId7"/>
    <p:sldId id="259" r:id="rId8"/>
    <p:sldId id="261" r:id="rId9"/>
    <p:sldId id="262" r:id="rId10"/>
    <p:sldId id="268" r:id="rId11"/>
    <p:sldId id="26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15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5e923487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5e923487f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5e923487f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45e923487f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2f149ea26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e2f149ea26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и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об’є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озділу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’єкти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рівняння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ише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и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міст із підписом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ображення з підписо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вертикальни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ий заголовок і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575" y="171950"/>
            <a:ext cx="3506724" cy="17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8F276114-AC0F-537E-8187-BF964DAD9A9B}"/>
              </a:ext>
            </a:extLst>
          </p:cNvPr>
          <p:cNvSpPr/>
          <p:nvPr/>
        </p:nvSpPr>
        <p:spPr>
          <a:xfrm>
            <a:off x="1695791" y="319183"/>
            <a:ext cx="277134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1" dirty="0">
                <a:solidFill>
                  <a:srgbClr val="002060"/>
                </a:solidFill>
                <a:latin typeface="Calibri"/>
                <a:cs typeface="Calibri"/>
              </a:rPr>
              <a:t>500 students</a:t>
            </a:r>
          </a:p>
          <a:p>
            <a:pPr indent="-540000" algn="ctr">
              <a:spcBef>
                <a:spcPts val="600"/>
              </a:spcBef>
            </a:pPr>
            <a:r>
              <a:rPr lang="en-US" sz="2400" b="1" i="1" dirty="0">
                <a:solidFill>
                  <a:srgbClr val="002060"/>
                </a:solidFill>
                <a:latin typeface="Calibri"/>
                <a:cs typeface="Calibri"/>
              </a:rPr>
              <a:t>80 </a:t>
            </a:r>
            <a:r>
              <a:rPr lang="en" sz="2400" b="1" i="1" dirty="0">
                <a:solidFill>
                  <a:srgbClr val="002060"/>
                </a:solidFill>
                <a:latin typeface="Calibri"/>
                <a:cs typeface="Calibri"/>
              </a:rPr>
              <a:t>lecturers</a:t>
            </a:r>
          </a:p>
          <a:p>
            <a:pPr algn="r">
              <a:spcBef>
                <a:spcPts val="600"/>
              </a:spcBef>
            </a:pPr>
            <a:r>
              <a:rPr lang="en" sz="2400" b="1" i="1" dirty="0">
                <a:solidFill>
                  <a:srgbClr val="002060"/>
                </a:solidFill>
                <a:latin typeface="Calibri"/>
                <a:cs typeface="Calibri"/>
              </a:rPr>
              <a:t>140 researchers</a:t>
            </a:r>
            <a:endParaRPr lang="uk-UA" sz="2400" b="1" i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998E19-A441-B2CD-79DE-5EAABD149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70" y="863295"/>
            <a:ext cx="1056971" cy="11755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C4BD2D-B63B-6972-A87B-36D2E8CC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355" y="741739"/>
            <a:ext cx="1178278" cy="14186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2DA895-A494-9E3C-FDEF-38DC0F9D9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9439" y="79795"/>
            <a:ext cx="1109542" cy="10228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1FFA76-BFB2-8C5D-35B9-033E06E7E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39" y="2038053"/>
            <a:ext cx="1712832" cy="1450813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DE6372-0EF6-48E3-07C2-3930B387B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6997" y="2038053"/>
            <a:ext cx="1712832" cy="1463248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99BF26-5F25-2424-6599-C715F5951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527" y="3594872"/>
            <a:ext cx="1745022" cy="1463248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9F70699-F757-3A6A-98BB-39C894CD3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555" y="2038053"/>
            <a:ext cx="1745022" cy="1484272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444892-9E7F-B80F-C575-CB4A9EDEA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4304" y="2038053"/>
            <a:ext cx="1745906" cy="1484272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3EC858-072B-9D81-05A9-82AC7D2F7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2209" y="3594872"/>
            <a:ext cx="1725098" cy="1484272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16D177-4771-5F3D-45D3-46F607A17F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8967" y="3594872"/>
            <a:ext cx="1745022" cy="1490019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E932F61-31E9-AC8B-B322-ABB97BD6D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5649" y="3594872"/>
            <a:ext cx="1745022" cy="1505705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1193200" y="87525"/>
            <a:ext cx="750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EXCHANGE OF SCIENTIFIC EXPERIENCE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051" y="775790"/>
            <a:ext cx="4179094" cy="149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 descr="https://gen.phys.univ.kiev.ua/wp-content/uploads/2022/04/4-1-585x18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880" y="2949044"/>
            <a:ext cx="4430120" cy="1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>
            <a:off x="141880" y="2292793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PAVLO LISHCHUK: joint experimental research on thermal transport in semiconductor structures (2017-2019).</a:t>
            </a:r>
            <a:endParaRPr sz="1100"/>
          </a:p>
        </p:txBody>
      </p:sp>
      <p:sp>
        <p:nvSpPr>
          <p:cNvPr id="207" name="Google Shape;207;p33"/>
          <p:cNvSpPr/>
          <p:nvPr/>
        </p:nvSpPr>
        <p:spPr>
          <a:xfrm>
            <a:off x="141879" y="4470841"/>
            <a:ext cx="425090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KATERYNA DUBYK: experimental research on colloidal solutions of nanoparticles with varying content of carbon materials (2016, 2017).</a:t>
            </a:r>
            <a:endParaRPr sz="1100"/>
          </a:p>
        </p:txBody>
      </p:sp>
      <p:sp>
        <p:nvSpPr>
          <p:cNvPr id="208" name="Google Shape;208;p33"/>
          <p:cNvSpPr/>
          <p:nvPr/>
        </p:nvSpPr>
        <p:spPr>
          <a:xfrm>
            <a:off x="4821275" y="2301270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VIKTOR MANDROLKO during academic mobility within the Erasmus+ program (2021-2022)</a:t>
            </a:r>
            <a:endParaRPr sz="1400" b="1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4807235" y="4470841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LESIA CHEPELA during academic mobility within the Erasmus+ program (2019, 2023).</a:t>
            </a:r>
            <a:endParaRPr sz="1100"/>
          </a:p>
        </p:txBody>
      </p:sp>
      <p:grpSp>
        <p:nvGrpSpPr>
          <p:cNvPr id="210" name="Google Shape;210;p33"/>
          <p:cNvGrpSpPr/>
          <p:nvPr/>
        </p:nvGrpSpPr>
        <p:grpSpPr>
          <a:xfrm>
            <a:off x="4843789" y="2949043"/>
            <a:ext cx="4228395" cy="1489361"/>
            <a:chOff x="6409647" y="3921333"/>
            <a:chExt cx="5637860" cy="1985815"/>
          </a:xfrm>
        </p:grpSpPr>
        <p:pic>
          <p:nvPicPr>
            <p:cNvPr id="211" name="Google Shape;211;p33" descr="https://gen.phys.univ.kiev.ua/wp-content/uploads/2022/04/1-1-585x209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05401" y="3927148"/>
              <a:ext cx="5542105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3"/>
            <p:cNvPicPr preferRelativeResize="0"/>
            <p:nvPr/>
          </p:nvPicPr>
          <p:blipFill rotWithShape="1">
            <a:blip r:embed="rId6">
              <a:alphaModFix/>
            </a:blip>
            <a:srcRect l="56996" b="51278"/>
            <a:stretch/>
          </p:blipFill>
          <p:spPr>
            <a:xfrm>
              <a:off x="6409647" y="3927148"/>
              <a:ext cx="2469067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3"/>
            <p:cNvPicPr preferRelativeResize="0"/>
            <p:nvPr/>
          </p:nvPicPr>
          <p:blipFill rotWithShape="1">
            <a:blip r:embed="rId6">
              <a:alphaModFix/>
            </a:blip>
            <a:srcRect l="954" t="-1" r="45444" b="2430"/>
            <a:stretch/>
          </p:blipFill>
          <p:spPr>
            <a:xfrm>
              <a:off x="10426701" y="3921333"/>
              <a:ext cx="1620806" cy="19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33"/>
          <p:cNvGrpSpPr/>
          <p:nvPr/>
        </p:nvGrpSpPr>
        <p:grpSpPr>
          <a:xfrm>
            <a:off x="142240" y="775790"/>
            <a:ext cx="4429760" cy="1485000"/>
            <a:chOff x="189653" y="1034387"/>
            <a:chExt cx="5653305" cy="1980000"/>
          </a:xfrm>
        </p:grpSpPr>
        <p:pic>
          <p:nvPicPr>
            <p:cNvPr id="215" name="Google Shape;215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r="73325"/>
            <a:stretch/>
          </p:blipFill>
          <p:spPr>
            <a:xfrm>
              <a:off x="189653" y="1034387"/>
              <a:ext cx="1575648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57958" y="1034387"/>
              <a:ext cx="1485000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l="57420"/>
            <a:stretch/>
          </p:blipFill>
          <p:spPr>
            <a:xfrm>
              <a:off x="1804090" y="1034387"/>
              <a:ext cx="2515079" cy="19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3313503" y="0"/>
            <a:ext cx="2517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EDUCATION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0" y="484800"/>
            <a:ext cx="9144000" cy="4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Master’s program “Physics of Nanosystems”</a:t>
            </a:r>
            <a:endParaRPr sz="2100" b="1" i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Selected courses:</a:t>
            </a:r>
            <a:endParaRPr sz="21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Nanoelectronics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Physical properties of nanosystems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and modelling of nanostructures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semiconductor heterostructures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of nanocomposites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carbon nanocomposites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Modern problems in physics of nanosystems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Opportunities for students:</a:t>
            </a:r>
            <a:endParaRPr sz="21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Various types of educational internships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Laboratory work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Participation in research projects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Academic mobility</a:t>
            </a:r>
            <a:endParaRPr sz="26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CDFD9F-8B15-97E3-EE6A-D82BF135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07" y="1456866"/>
            <a:ext cx="2149905" cy="1821025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593707"/>
            <a:ext cx="88677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1100" dirty="0"/>
          </a:p>
        </p:txBody>
      </p:sp>
      <p:sp>
        <p:nvSpPr>
          <p:cNvPr id="198" name="Google Shape;198;p32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134677" y="1210270"/>
            <a:ext cx="5932969" cy="229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18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  <a:endParaRPr sz="18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26" y="3058766"/>
            <a:ext cx="2514569" cy="1986229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862" y="3276002"/>
            <a:ext cx="2352775" cy="176899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340" y="1309507"/>
            <a:ext cx="2300360" cy="156364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A2DC2E-6BFC-3907-0BB8-4F678BC5D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949" y="3649851"/>
            <a:ext cx="1737724" cy="133798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593707"/>
            <a:ext cx="88677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1100" dirty="0"/>
          </a:p>
        </p:txBody>
      </p:sp>
      <p:sp>
        <p:nvSpPr>
          <p:cNvPr id="198" name="Google Shape;198;p32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355" y="949931"/>
            <a:ext cx="5023588" cy="198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18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" y="2936572"/>
            <a:ext cx="5310306" cy="202620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45" y="3078860"/>
            <a:ext cx="2445407" cy="16762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565" y="1058977"/>
            <a:ext cx="3215898" cy="16762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5B145-A45A-BC33-7B4D-82A10D79D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5" y="145417"/>
            <a:ext cx="8485898" cy="46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9535" y="3240580"/>
            <a:ext cx="2840275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1" y="3240580"/>
            <a:ext cx="2783909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6571896" y="3240580"/>
            <a:ext cx="2348563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1896" y="1264623"/>
            <a:ext cx="2340000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223550" y="1522625"/>
            <a:ext cx="65256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10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10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19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296675"/>
            <a:ext cx="9144000" cy="183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1100" dirty="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0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0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0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0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1100" dirty="0"/>
          </a:p>
        </p:txBody>
      </p:sp>
      <p:sp>
        <p:nvSpPr>
          <p:cNvPr id="174" name="Google Shape;174;p30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662" y="3209650"/>
            <a:ext cx="2319175" cy="1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7594950" y="3209650"/>
            <a:ext cx="1383074" cy="179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895" y="3209650"/>
            <a:ext cx="2255980" cy="1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3;p29">
            <a:extLst>
              <a:ext uri="{FF2B5EF4-FFF2-40B4-BE49-F238E27FC236}">
                <a16:creationId xmlns:a16="http://schemas.microsoft.com/office/drawing/2014/main" id="{4DF0D3EF-C080-17D4-8191-A44E7F0083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343" y="3361421"/>
            <a:ext cx="2349781" cy="148955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593707"/>
            <a:ext cx="9144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Modeling of phonon transport properties of nanostructures for thermal management and thermoelectric applications</a:t>
            </a:r>
            <a:endParaRPr sz="1100" dirty="0"/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309500"/>
            <a:ext cx="4865100" cy="22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18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18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7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625" y="1372965"/>
            <a:ext cx="4029799" cy="201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826" y="3567588"/>
            <a:ext cx="2122596" cy="150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426" y="3567575"/>
            <a:ext cx="2253257" cy="1509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292263" y="3564231"/>
            <a:ext cx="3253002" cy="1515998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45775" y="3560888"/>
            <a:ext cx="1143340" cy="15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392665-84AC-BFE5-CDCD-6131CAA0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1" y="176919"/>
            <a:ext cx="4308146" cy="16906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D672C0-D1E0-F565-C950-A01164FB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85" y="1021577"/>
            <a:ext cx="5426174" cy="15321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29A4C0-B2D2-4A1E-09B5-EAADC9FE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19" y="2240484"/>
            <a:ext cx="5718760" cy="16906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3F7996-0CA1-1D42-2CC2-FD02E5CCA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678" y="2712203"/>
            <a:ext cx="4608603" cy="22648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127635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Офі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379</Words>
  <Application>Microsoft Office PowerPoint</Application>
  <PresentationFormat>Экран (16:9)</PresentationFormat>
  <Paragraphs>51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Rounded</vt:lpstr>
      <vt:lpstr>Calibri</vt:lpstr>
      <vt:lpstr>Simple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oleg</cp:lastModifiedBy>
  <cp:revision>22</cp:revision>
  <dcterms:modified xsi:type="dcterms:W3CDTF">2023-09-15T09:38:04Z</dcterms:modified>
</cp:coreProperties>
</file>